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66" r:id="rId2"/>
    <p:sldId id="267" r:id="rId3"/>
    <p:sldId id="260" r:id="rId4"/>
    <p:sldId id="269" r:id="rId5"/>
    <p:sldId id="272" r:id="rId6"/>
    <p:sldId id="270" r:id="rId7"/>
    <p:sldId id="273" r:id="rId8"/>
    <p:sldId id="271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0" d="100"/>
          <a:sy n="90" d="100"/>
        </p:scale>
        <p:origin x="-398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olo rettangolo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grpSp>
        <p:nvGrpSpPr>
          <p:cNvPr id="2" name="Gruppo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igura a mano liber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igura a mano liber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igura a mano liber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ttore 1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AB3A824-1A51-4B26-AD58-A6D8E14F6C04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7E33E-8B18-4087-B112-809917729534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BC1C18-307B-4F68-A007-B5B542270E8D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D162C4-EDD9-4389-A98B-B87ECEA2A81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5059C3-6A89-4494-99FF-5A4D6FFD50EB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Gallone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Gallone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954B2F-12DE-47F5-8894-472B206D2E1E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30E46F-7819-4ACF-B48B-48222C2ACC88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AF3416-4057-4DAA-829D-4CA07428D088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1D9284-D300-4297-87F7-E791DCC15DB1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37D525BB-DA17-4BA0-B3C8-3AC3ABC827E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6C4C9A-3960-41CF-A4E9-2A8FB932454B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olo rettangolo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ttore 1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Gallone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Gallone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igura a mano libera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igura a mano libera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olo rettangolo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ttore 1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CBC1C18-307B-4F68-A007-B5B542270E8D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E461ED5E-6F89-4175-88BD-D44DBD5A7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5500" y="1710295"/>
            <a:ext cx="7265014" cy="1496291"/>
          </a:xfrm>
        </p:spPr>
        <p:txBody>
          <a:bodyPr>
            <a:normAutofit fontScale="90000"/>
          </a:bodyPr>
          <a:lstStyle/>
          <a:p>
            <a:r>
              <a:rPr lang="it-IT" sz="5300" dirty="0" smtClean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r>
              <a:rPr lang="it-IT" sz="5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it-IT" sz="5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4000" dirty="0" smtClean="0">
                <a:solidFill>
                  <a:srgbClr val="FF0000"/>
                </a:solidFill>
              </a:rPr>
              <a:t>proposta metodologica</a:t>
            </a:r>
            <a:endParaRPr lang="it-IT" sz="6000" dirty="0">
              <a:solidFill>
                <a:srgbClr val="FF0000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363F581B-D529-4324-A1F9-8E018301AC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1672" y="6414655"/>
            <a:ext cx="4350327" cy="443345"/>
          </a:xfrm>
        </p:spPr>
        <p:txBody>
          <a:bodyPr>
            <a:normAutofit fontScale="92500" lnSpcReduction="10000"/>
          </a:bodyPr>
          <a:lstStyle/>
          <a:p>
            <a:r>
              <a:rPr lang="it-IT" b="1" i="1" dirty="0" smtClean="0">
                <a:solidFill>
                  <a:schemeClr val="bg1">
                    <a:lumMod val="95000"/>
                  </a:schemeClr>
                </a:solidFill>
              </a:rPr>
              <a:t>BERGAMO, </a:t>
            </a:r>
            <a:r>
              <a:rPr lang="it-IT" b="1" i="1" dirty="0" smtClean="0">
                <a:solidFill>
                  <a:schemeClr val="bg1">
                    <a:lumMod val="95000"/>
                  </a:schemeClr>
                </a:solidFill>
              </a:rPr>
              <a:t>09 aprile </a:t>
            </a:r>
            <a:r>
              <a:rPr lang="it-IT" b="1" i="1" dirty="0" smtClean="0">
                <a:solidFill>
                  <a:schemeClr val="bg1">
                    <a:lumMod val="95000"/>
                  </a:schemeClr>
                </a:solidFill>
              </a:rPr>
              <a:t>2019</a:t>
            </a:r>
            <a:endParaRPr lang="it-IT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50" y="1219198"/>
            <a:ext cx="3744000" cy="3179405"/>
          </a:xfrm>
          <a:prstGeom prst="rect">
            <a:avLst/>
          </a:prstGeom>
        </p:spPr>
      </p:pic>
      <p:sp>
        <p:nvSpPr>
          <p:cNvPr id="5" name="Sottotitolo 2">
            <a:extLst>
              <a:ext uri="{FF2B5EF4-FFF2-40B4-BE49-F238E27FC236}">
                <a16:creationId xmlns:a16="http://schemas.microsoft.com/office/drawing/2014/main" xmlns="" id="{363F581B-D529-4324-A1F9-8E018301AC85}"/>
              </a:ext>
            </a:extLst>
          </p:cNvPr>
          <p:cNvSpPr txBox="1">
            <a:spLocks/>
          </p:cNvSpPr>
          <p:nvPr/>
        </p:nvSpPr>
        <p:spPr>
          <a:xfrm>
            <a:off x="5319377" y="3297410"/>
            <a:ext cx="6504324" cy="1066772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r" defTabSz="914400" rtl="0" eaLnBrk="1" fontAlgn="auto" latinLnBrk="0" hangingPunct="1">
              <a:lnSpc>
                <a:spcPct val="17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it-IT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Comitato Tecnico Scientifico IPIA</a:t>
            </a:r>
            <a:r>
              <a:rPr kumimoji="0" lang="it-IT" sz="1600" b="1" i="1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C. PESENTI-BERGAMO</a:t>
            </a:r>
            <a:endParaRPr kumimoji="0" lang="it-IT" sz="1600" b="1" i="1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64008" lvl="0" indent="0" algn="r" defTabSz="914400" rtl="0" eaLnBrk="1" fontAlgn="auto" latinLnBrk="0" hangingPunct="1">
              <a:lnSpc>
                <a:spcPct val="17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it-IT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Relatori:  Alessandro Marinaro,  Domenico Polito</a:t>
            </a:r>
            <a:endParaRPr kumimoji="0" lang="it-IT" sz="1600" b="1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396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LINK 1 – LINEE GUIDA - RISORSE - TERRITORIO 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-1892300" y="2934567"/>
            <a:ext cx="5494866" cy="866977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t-IT" sz="2800" dirty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2000" dirty="0">
                <a:solidFill>
                  <a:srgbClr val="FF0000"/>
                </a:solidFill>
              </a:rPr>
              <a:t>proposta metodologica</a:t>
            </a:r>
            <a:endParaRPr lang="it-IT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Freccia a destra 11">
            <a:hlinkClick r:id="rId3" action="ppaction://hlinksldjump"/>
          </p:cNvPr>
          <p:cNvSpPr/>
          <p:nvPr/>
        </p:nvSpPr>
        <p:spPr>
          <a:xfrm>
            <a:off x="8631767" y="596899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" t="23229" r="40278" b="16991"/>
          <a:stretch/>
        </p:blipFill>
        <p:spPr bwMode="auto">
          <a:xfrm>
            <a:off x="2214033" y="1003870"/>
            <a:ext cx="8302561" cy="465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393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LINK 2 – ESEMPI DI COMPITI DI REALTA’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-1892300" y="2934567"/>
            <a:ext cx="5494866" cy="866977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t-IT" sz="2800" dirty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2000" dirty="0">
                <a:solidFill>
                  <a:srgbClr val="FF0000"/>
                </a:solidFill>
              </a:rPr>
              <a:t>proposta metodologica</a:t>
            </a:r>
            <a:endParaRPr lang="it-IT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Freccia a destra 11">
            <a:hlinkClick r:id="rId3" action="ppaction://hlinksldjump"/>
          </p:cNvPr>
          <p:cNvSpPr/>
          <p:nvPr/>
        </p:nvSpPr>
        <p:spPr>
          <a:xfrm>
            <a:off x="8487833" y="545253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2324100" y="1380067"/>
            <a:ext cx="921173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</a:rPr>
              <a:t>Realizzare </a:t>
            </a:r>
            <a:r>
              <a:rPr lang="it-IT" sz="2000" dirty="0" smtClean="0">
                <a:solidFill>
                  <a:srgbClr val="C00000"/>
                </a:solidFill>
              </a:rPr>
              <a:t>semplici impianti tecnici </a:t>
            </a:r>
            <a:r>
              <a:rPr lang="it-IT" sz="2000" dirty="0">
                <a:solidFill>
                  <a:srgbClr val="C00000"/>
                </a:solidFill>
              </a:rPr>
              <a:t>di un ambiente </a:t>
            </a:r>
            <a:r>
              <a:rPr lang="it-IT" sz="2000" dirty="0" smtClean="0">
                <a:solidFill>
                  <a:srgbClr val="C00000"/>
                </a:solidFill>
              </a:rPr>
              <a:t>assegnato (QNQ 2)</a:t>
            </a:r>
            <a:endParaRPr lang="it-IT" sz="2000" dirty="0">
              <a:solidFill>
                <a:srgbClr val="C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</a:rPr>
              <a:t>Realizzare </a:t>
            </a:r>
            <a:r>
              <a:rPr lang="it-IT" sz="2000" dirty="0" smtClean="0">
                <a:solidFill>
                  <a:srgbClr val="C00000"/>
                </a:solidFill>
              </a:rPr>
              <a:t>impianti </a:t>
            </a:r>
            <a:r>
              <a:rPr lang="it-IT" sz="2000" dirty="0">
                <a:solidFill>
                  <a:srgbClr val="C00000"/>
                </a:solidFill>
              </a:rPr>
              <a:t>tecnici di un ambiente assegnato (QNQ </a:t>
            </a:r>
            <a:r>
              <a:rPr lang="it-IT" sz="2000" dirty="0" smtClean="0">
                <a:solidFill>
                  <a:srgbClr val="C00000"/>
                </a:solidFill>
              </a:rPr>
              <a:t>3)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C00000"/>
                </a:solidFill>
              </a:rPr>
              <a:t>Conduzione (esercizio e manutenzione) di impianti tecnici (QNQ 4)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C00000"/>
                </a:solidFill>
              </a:rPr>
              <a:t>Manutenzione di impianti tecnici (QNQ 4)</a:t>
            </a:r>
            <a:endParaRPr lang="it-IT" sz="2000" dirty="0">
              <a:solidFill>
                <a:srgbClr val="C0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C00000"/>
                </a:solidFill>
              </a:rPr>
              <a:t>Organizzare una commessa (QNQ 4)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C00000"/>
                </a:solidFill>
              </a:rPr>
              <a:t>Partecipare ad una gara d’appalto (QNQ 4)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C00000"/>
                </a:solidFill>
              </a:rPr>
              <a:t>Gestire le scorte (</a:t>
            </a:r>
            <a:r>
              <a:rPr lang="it-IT" sz="2000" dirty="0">
                <a:solidFill>
                  <a:srgbClr val="C00000"/>
                </a:solidFill>
              </a:rPr>
              <a:t>QNQ 4</a:t>
            </a:r>
            <a:r>
              <a:rPr lang="it-IT" sz="2000" dirty="0" smtClean="0">
                <a:solidFill>
                  <a:srgbClr val="C00000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rgbClr val="C00000"/>
                </a:solidFill>
              </a:rPr>
              <a:t>Gestire </a:t>
            </a:r>
            <a:r>
              <a:rPr lang="it-IT" sz="2000" smtClean="0">
                <a:solidFill>
                  <a:srgbClr val="C00000"/>
                </a:solidFill>
              </a:rPr>
              <a:t>i </a:t>
            </a:r>
            <a:r>
              <a:rPr lang="it-IT" sz="2000">
                <a:solidFill>
                  <a:srgbClr val="C00000"/>
                </a:solidFill>
              </a:rPr>
              <a:t>rifiuti (QNQ 4</a:t>
            </a:r>
            <a:r>
              <a:rPr lang="it-IT" sz="2000" smtClean="0">
                <a:solidFill>
                  <a:srgbClr val="C00000"/>
                </a:solidFill>
              </a:rPr>
              <a:t>)</a:t>
            </a:r>
            <a:endParaRPr lang="it-IT" sz="2000" dirty="0" smtClean="0">
              <a:solidFill>
                <a:srgbClr val="C00000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6917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82799" y="2789178"/>
            <a:ext cx="5494866" cy="866977"/>
          </a:xfrm>
        </p:spPr>
        <p:txBody>
          <a:bodyPr>
            <a:normAutofit fontScale="90000"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/>
          <a:p>
            <a:pPr algn="ctr" defTabSz="457200"/>
            <a:r>
              <a:rPr lang="it-IT" sz="3100" dirty="0" smtClean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31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2200" dirty="0" smtClean="0">
                <a:solidFill>
                  <a:srgbClr val="FF0000"/>
                </a:solidFill>
              </a:rPr>
              <a:t>proposta metodologica</a:t>
            </a:r>
            <a:endParaRPr lang="it-IT" sz="2200" dirty="0">
              <a:solidFill>
                <a:srgbClr val="FF0000"/>
              </a:solidFill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930400" y="1220927"/>
            <a:ext cx="8716434" cy="378565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 smtClean="0">
                <a:solidFill>
                  <a:srgbClr val="0070C0"/>
                </a:solidFill>
              </a:rPr>
              <a:t>I percorsi didattici sono caratterizzati dalla </a:t>
            </a:r>
            <a:r>
              <a:rPr lang="it-IT" sz="2000" dirty="0" smtClean="0">
                <a:solidFill>
                  <a:srgbClr val="FF0000"/>
                </a:solidFill>
              </a:rPr>
              <a:t>progettazione interdisciplinare</a:t>
            </a:r>
            <a:r>
              <a:rPr lang="it-IT" sz="2000" dirty="0" smtClean="0">
                <a:solidFill>
                  <a:srgbClr val="0070C0"/>
                </a:solidFill>
              </a:rPr>
              <a:t> riguardante gli </a:t>
            </a:r>
            <a:r>
              <a:rPr lang="it-IT" sz="2000" dirty="0" smtClean="0">
                <a:solidFill>
                  <a:srgbClr val="FF0000"/>
                </a:solidFill>
              </a:rPr>
              <a:t>assi culturali</a:t>
            </a:r>
            <a:r>
              <a:rPr lang="it-IT" sz="2000" dirty="0" smtClean="0">
                <a:solidFill>
                  <a:srgbClr val="0070C0"/>
                </a:solidFill>
              </a:rPr>
              <a:t>; sono organizzati a partire dalle prime classi, e per tutta la durata del quinquennio, per </a:t>
            </a:r>
            <a:r>
              <a:rPr lang="it-IT" sz="2000" dirty="0" smtClean="0">
                <a:solidFill>
                  <a:srgbClr val="FF0000"/>
                </a:solidFill>
              </a:rPr>
              <a:t>unità di apprendimento </a:t>
            </a:r>
            <a:r>
              <a:rPr lang="it-IT" sz="2000" dirty="0" smtClean="0">
                <a:solidFill>
                  <a:srgbClr val="0070C0"/>
                </a:solidFill>
              </a:rPr>
              <a:t>con l’utilizzo di  </a:t>
            </a:r>
            <a:r>
              <a:rPr lang="it-IT" sz="2000" u="sng" dirty="0" smtClean="0">
                <a:solidFill>
                  <a:srgbClr val="0070C0"/>
                </a:solidFill>
              </a:rPr>
              <a:t>metodologie di tipo induttivo</a:t>
            </a:r>
            <a:r>
              <a:rPr lang="it-IT" sz="2000" dirty="0" smtClean="0">
                <a:solidFill>
                  <a:srgbClr val="0070C0"/>
                </a:solidFill>
              </a:rPr>
              <a:t>, attraverso </a:t>
            </a:r>
            <a:r>
              <a:rPr lang="it-IT" sz="2000" u="sng" dirty="0" smtClean="0">
                <a:solidFill>
                  <a:srgbClr val="0070C0"/>
                </a:solidFill>
              </a:rPr>
              <a:t>esperienze laboratoriali </a:t>
            </a:r>
            <a:r>
              <a:rPr lang="it-IT" sz="2000" dirty="0" smtClean="0">
                <a:solidFill>
                  <a:srgbClr val="0070C0"/>
                </a:solidFill>
              </a:rPr>
              <a:t>e in </a:t>
            </a:r>
            <a:r>
              <a:rPr lang="it-IT" sz="2000" u="sng" dirty="0" smtClean="0">
                <a:solidFill>
                  <a:srgbClr val="0070C0"/>
                </a:solidFill>
              </a:rPr>
              <a:t>contesti operativi</a:t>
            </a:r>
            <a:r>
              <a:rPr lang="it-IT" sz="2000" dirty="0" smtClean="0">
                <a:solidFill>
                  <a:srgbClr val="0070C0"/>
                </a:solidFill>
              </a:rPr>
              <a:t>, </a:t>
            </a:r>
            <a:r>
              <a:rPr lang="it-IT" sz="2000" u="sng" dirty="0" smtClean="0">
                <a:solidFill>
                  <a:srgbClr val="0070C0"/>
                </a:solidFill>
              </a:rPr>
              <a:t>analisi e soluzione dei problemi </a:t>
            </a:r>
            <a:r>
              <a:rPr lang="it-IT" sz="2000" dirty="0" smtClean="0">
                <a:solidFill>
                  <a:srgbClr val="0070C0"/>
                </a:solidFill>
              </a:rPr>
              <a:t>relativi alle attività economiche di riferimento, il </a:t>
            </a:r>
            <a:r>
              <a:rPr lang="it-IT" sz="2000" u="sng" dirty="0" smtClean="0">
                <a:solidFill>
                  <a:srgbClr val="0070C0"/>
                </a:solidFill>
              </a:rPr>
              <a:t>lavoro cooperativo </a:t>
            </a:r>
            <a:r>
              <a:rPr lang="it-IT" sz="2000" dirty="0" smtClean="0">
                <a:solidFill>
                  <a:srgbClr val="0070C0"/>
                </a:solidFill>
              </a:rPr>
              <a:t>per progetti, nonché la </a:t>
            </a:r>
            <a:r>
              <a:rPr lang="it-IT" sz="2000" u="sng" dirty="0" smtClean="0">
                <a:solidFill>
                  <a:srgbClr val="0070C0"/>
                </a:solidFill>
              </a:rPr>
              <a:t>gestione di processi</a:t>
            </a:r>
            <a:r>
              <a:rPr lang="it-IT" sz="2000" dirty="0" smtClean="0">
                <a:solidFill>
                  <a:srgbClr val="0070C0"/>
                </a:solidFill>
              </a:rPr>
              <a:t> in contesti organizzati</a:t>
            </a:r>
            <a:endParaRPr lang="it-IT" sz="2000" dirty="0">
              <a:solidFill>
                <a:srgbClr val="0070C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bg1"/>
                </a:solidFill>
              </a:rPr>
              <a:t>REGOLAMENTO  </a:t>
            </a:r>
            <a:r>
              <a:rPr lang="it-IT" sz="3200" dirty="0" smtClean="0">
                <a:solidFill>
                  <a:schemeClr val="bg1"/>
                </a:solidFill>
              </a:rPr>
              <a:t>24/05/2018 Art.6 comma 4</a:t>
            </a:r>
            <a:endParaRPr lang="it-IT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87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36310" t="26136" r="37069" b="13068"/>
          <a:stretch>
            <a:fillRect/>
          </a:stretch>
        </p:blipFill>
        <p:spPr bwMode="auto">
          <a:xfrm>
            <a:off x="4151746" y="826594"/>
            <a:ext cx="4350328" cy="558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FASI DEL PROCESSO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-1731433" y="2923550"/>
            <a:ext cx="5494866" cy="866977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t-IT" sz="2800" dirty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2000" dirty="0">
                <a:solidFill>
                  <a:srgbClr val="FF0000"/>
                </a:solidFill>
              </a:rPr>
              <a:t>proposta metodologica</a:t>
            </a:r>
            <a:endParaRPr lang="it-IT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87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pic>
        <p:nvPicPr>
          <p:cNvPr id="205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 l="35296" t="32159" r="37023" b="21023"/>
          <a:stretch>
            <a:fillRect/>
          </a:stretch>
        </p:blipFill>
        <p:spPr bwMode="auto">
          <a:xfrm>
            <a:off x="3564465" y="886113"/>
            <a:ext cx="4850876" cy="492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IDEAZIONE, CONCEZIONE, STUDIO DI FATTIBILITÀ</a:t>
            </a:r>
            <a:endParaRPr lang="it-IT" sz="28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-2137833" y="2827277"/>
            <a:ext cx="5494866" cy="866977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t-IT" sz="2800" dirty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2000" dirty="0">
                <a:solidFill>
                  <a:srgbClr val="FF0000"/>
                </a:solidFill>
              </a:rPr>
              <a:t>proposta metodologica</a:t>
            </a:r>
            <a:endParaRPr lang="it-IT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Freccia a destra 6">
            <a:hlinkClick r:id="rId5" action="ppaction://hlinksldjump"/>
          </p:cNvPr>
          <p:cNvSpPr/>
          <p:nvPr/>
        </p:nvSpPr>
        <p:spPr>
          <a:xfrm>
            <a:off x="6915911" y="49336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987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0" t="23333" r="31111" b="20124"/>
          <a:stretch/>
        </p:blipFill>
        <p:spPr bwMode="auto">
          <a:xfrm>
            <a:off x="5825066" y="753893"/>
            <a:ext cx="5852093" cy="529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PROGETTAZIONE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-1900767" y="2968882"/>
            <a:ext cx="5494866" cy="866977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t-IT" sz="2800" dirty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2000" dirty="0">
                <a:solidFill>
                  <a:srgbClr val="FF0000"/>
                </a:solidFill>
              </a:rPr>
              <a:t>proposta metodologica</a:t>
            </a:r>
            <a:endParaRPr lang="it-IT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731433" y="1326740"/>
            <a:ext cx="482176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it-IT" sz="1600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Correlazione COMPITO DI REALTA’ - ATTIVITÀ </a:t>
            </a:r>
          </a:p>
          <a:p>
            <a:pPr>
              <a:lnSpc>
                <a:spcPct val="200000"/>
              </a:lnSpc>
            </a:pPr>
            <a:r>
              <a:rPr lang="it-IT" sz="1600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Associazione ATTIVITA’ – COMPETENZE</a:t>
            </a:r>
          </a:p>
          <a:p>
            <a:pPr>
              <a:lnSpc>
                <a:spcPct val="200000"/>
              </a:lnSpc>
            </a:pPr>
            <a:r>
              <a:rPr lang="it-IT" sz="1600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Selezione CONOSCENZE – ABILITA’ - ASSI CULTURALI</a:t>
            </a:r>
          </a:p>
          <a:p>
            <a:pPr>
              <a:lnSpc>
                <a:spcPct val="200000"/>
              </a:lnSpc>
            </a:pPr>
            <a:r>
              <a:rPr lang="it-IT" sz="1600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Individuazione INSEGNAMENTI</a:t>
            </a:r>
          </a:p>
          <a:p>
            <a:pPr>
              <a:lnSpc>
                <a:spcPct val="200000"/>
              </a:lnSpc>
            </a:pPr>
            <a:r>
              <a:rPr lang="it-IT" sz="1600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Definizione UNITA’ FORMATIVA CAPITALIZZABILE</a:t>
            </a:r>
            <a:endParaRPr lang="it-IT" sz="1600" dirty="0">
              <a:solidFill>
                <a:srgbClr val="0070C0"/>
              </a:solidFill>
              <a:latin typeface="+mj-lt"/>
              <a:cs typeface="Courier New" panose="02070309020205020404" pitchFamily="49" charset="0"/>
            </a:endParaRPr>
          </a:p>
          <a:p>
            <a:pPr>
              <a:lnSpc>
                <a:spcPct val="200000"/>
              </a:lnSpc>
            </a:pPr>
            <a:r>
              <a:rPr lang="it-IT" sz="1600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Costruzione OFFERTA FORMATIVA</a:t>
            </a:r>
          </a:p>
        </p:txBody>
      </p:sp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ESECUZIONE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-1782233" y="2881217"/>
            <a:ext cx="5494866" cy="866977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t-IT" sz="2800" dirty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2000" dirty="0">
                <a:solidFill>
                  <a:srgbClr val="FF0000"/>
                </a:solidFill>
              </a:rPr>
              <a:t>proposta metodologica</a:t>
            </a:r>
            <a:endParaRPr lang="it-IT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8" t="27258" r="29694" b="16421"/>
          <a:stretch/>
        </p:blipFill>
        <p:spPr bwMode="auto">
          <a:xfrm>
            <a:off x="3378200" y="828053"/>
            <a:ext cx="6248400" cy="530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45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94" t="26626" r="28737" b="18172"/>
          <a:stretch/>
        </p:blipFill>
        <p:spPr bwMode="auto">
          <a:xfrm>
            <a:off x="5003800" y="743374"/>
            <a:ext cx="5765800" cy="53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467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MONITORAGGIO E CONTROLLO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-2146300" y="2923550"/>
            <a:ext cx="5494866" cy="866977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t-IT" sz="2800" dirty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2000" dirty="0">
                <a:solidFill>
                  <a:srgbClr val="FF0000"/>
                </a:solidFill>
              </a:rPr>
              <a:t>proposta metodologica</a:t>
            </a:r>
            <a:endParaRPr lang="it-IT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490133" y="1109133"/>
            <a:ext cx="3640667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dirty="0" smtClean="0">
                <a:solidFill>
                  <a:srgbClr val="0070C0"/>
                </a:solidFill>
              </a:rPr>
              <a:t>Monitoraggio TEMPI</a:t>
            </a:r>
          </a:p>
          <a:p>
            <a:pPr>
              <a:lnSpc>
                <a:spcPct val="150000"/>
              </a:lnSpc>
            </a:pPr>
            <a:r>
              <a:rPr lang="it-IT" dirty="0" smtClean="0">
                <a:solidFill>
                  <a:srgbClr val="0070C0"/>
                </a:solidFill>
              </a:rPr>
              <a:t>per insegnamento e</a:t>
            </a:r>
          </a:p>
          <a:p>
            <a:pPr>
              <a:lnSpc>
                <a:spcPct val="150000"/>
              </a:lnSpc>
            </a:pPr>
            <a:r>
              <a:rPr lang="it-IT" dirty="0" smtClean="0">
                <a:solidFill>
                  <a:srgbClr val="0070C0"/>
                </a:solidFill>
              </a:rPr>
              <a:t>Interdisciplinare</a:t>
            </a:r>
          </a:p>
          <a:p>
            <a:pPr>
              <a:lnSpc>
                <a:spcPct val="150000"/>
              </a:lnSpc>
            </a:pPr>
            <a:r>
              <a:rPr lang="it-IT" dirty="0">
                <a:solidFill>
                  <a:srgbClr val="0070C0"/>
                </a:solidFill>
              </a:rPr>
              <a:t>mediante </a:t>
            </a:r>
            <a:r>
              <a:rPr lang="it-IT" dirty="0" err="1" smtClean="0">
                <a:solidFill>
                  <a:srgbClr val="0070C0"/>
                </a:solidFill>
              </a:rPr>
              <a:t>Gantt</a:t>
            </a:r>
            <a:endParaRPr lang="it-IT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endParaRPr lang="it-IT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it-IT" dirty="0" smtClean="0">
                <a:solidFill>
                  <a:srgbClr val="0070C0"/>
                </a:solidFill>
              </a:rPr>
              <a:t>Controllo RISULTATI ATTESI</a:t>
            </a:r>
          </a:p>
          <a:p>
            <a:pPr>
              <a:lnSpc>
                <a:spcPct val="150000"/>
              </a:lnSpc>
            </a:pPr>
            <a:r>
              <a:rPr lang="it-IT" dirty="0" smtClean="0">
                <a:solidFill>
                  <a:srgbClr val="0070C0"/>
                </a:solidFill>
              </a:rPr>
              <a:t>per insegnamento e</a:t>
            </a:r>
            <a:endParaRPr lang="it-IT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it-IT" dirty="0" smtClean="0">
                <a:solidFill>
                  <a:srgbClr val="0070C0"/>
                </a:solidFill>
              </a:rPr>
              <a:t>Interdisciplinare</a:t>
            </a:r>
          </a:p>
          <a:p>
            <a:pPr>
              <a:lnSpc>
                <a:spcPct val="150000"/>
              </a:lnSpc>
            </a:pPr>
            <a:r>
              <a:rPr lang="it-IT" dirty="0" smtClean="0">
                <a:solidFill>
                  <a:srgbClr val="0070C0"/>
                </a:solidFill>
              </a:rPr>
              <a:t>mediante tabellone dei voti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546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CERTIFICAZIONE DELLE COMPETENZE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-1883833" y="2926100"/>
            <a:ext cx="5494866" cy="866977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t-IT" sz="2800" dirty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28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2000" dirty="0">
                <a:solidFill>
                  <a:srgbClr val="FF0000"/>
                </a:solidFill>
              </a:rPr>
              <a:t>proposta metodologica</a:t>
            </a:r>
            <a:endParaRPr lang="it-IT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14" t="15691" r="37430" b="13094"/>
          <a:stretch/>
        </p:blipFill>
        <p:spPr bwMode="auto">
          <a:xfrm>
            <a:off x="2129366" y="719666"/>
            <a:ext cx="3611034" cy="5377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246377"/>
              </p:ext>
            </p:extLst>
          </p:nvPr>
        </p:nvGraphicFramePr>
        <p:xfrm>
          <a:off x="5757334" y="989013"/>
          <a:ext cx="5376334" cy="416242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53999"/>
                <a:gridCol w="1126068"/>
                <a:gridCol w="1185332"/>
                <a:gridCol w="1534055"/>
                <a:gridCol w="1276880"/>
              </a:tblGrid>
              <a:tr h="219075">
                <a:tc>
                  <a:txBody>
                    <a:bodyPr/>
                    <a:lstStyle/>
                    <a:p>
                      <a:pPr algn="ctr" fontAlgn="ctr"/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INSEGNAMENTI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COMPITO DI REALTA'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CERTIFICAZIONE</a:t>
                      </a:r>
                      <a:endParaRPr lang="it-IT" sz="1050" b="0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1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2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3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4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5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6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AG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1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2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3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4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5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6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7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8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9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10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11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competenza 12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 </a:t>
                      </a:r>
                      <a:endParaRPr lang="it-IT" sz="1050" b="0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05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REPORTING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xmlns="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-1892300" y="2934567"/>
            <a:ext cx="5494866" cy="866977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>
                <a:rot lat="0" lon="0" rev="5400000"/>
              </a:camera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t-IT" sz="2800" dirty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430821"/>
              </p:ext>
            </p:extLst>
          </p:nvPr>
        </p:nvGraphicFramePr>
        <p:xfrm>
          <a:off x="2319867" y="1054100"/>
          <a:ext cx="7107766" cy="4279931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1612900"/>
                <a:gridCol w="1625600"/>
                <a:gridCol w="1579033"/>
                <a:gridCol w="2290233"/>
              </a:tblGrid>
              <a:tr h="35277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ATTIVITA’</a:t>
                      </a:r>
                      <a:endParaRPr lang="it-IT" sz="1400" u="none" strike="noStrik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PUNTI DI FORZA</a:t>
                      </a:r>
                      <a:endParaRPr lang="it-IT" sz="1400" u="none" strike="noStrik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CRITICITA’</a:t>
                      </a:r>
                      <a:endParaRPr lang="it-IT" sz="1400" u="none" strike="noStrik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AZIONI</a:t>
                      </a:r>
                      <a:r>
                        <a:rPr lang="it-IT" sz="140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CORRETTIVE</a:t>
                      </a:r>
                      <a:endParaRPr lang="it-IT" sz="1400" u="none" strike="noStrik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01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Freccia a destra 3">
            <a:hlinkClick r:id="rId3" action="ppaction://hlinksldjump"/>
          </p:cNvPr>
          <p:cNvSpPr/>
          <p:nvPr/>
        </p:nvSpPr>
        <p:spPr>
          <a:xfrm>
            <a:off x="10212278" y="288342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1902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le">
  <a:themeElements>
    <a:clrScheme name="Vial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ial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Vial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658</TotalTime>
  <Words>356</Words>
  <Application>Microsoft Office PowerPoint</Application>
  <PresentationFormat>Personalizzato</PresentationFormat>
  <Paragraphs>140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Viale</vt:lpstr>
      <vt:lpstr>Progettare UDA in MAT proposta metodologica</vt:lpstr>
      <vt:lpstr>Progettare UDA in MAT proposta metodologica</vt:lpstr>
      <vt:lpstr>FASI DEL PROCESSO</vt:lpstr>
      <vt:lpstr>IDEAZIONE, CONCEZIONE, STUDIO DI FATTIBILITÀ</vt:lpstr>
      <vt:lpstr>PROGETTAZIONE</vt:lpstr>
      <vt:lpstr>ESECUZIONE</vt:lpstr>
      <vt:lpstr>MONITORAGGIO E CONTROLLO</vt:lpstr>
      <vt:lpstr>CERTIFICAZIONE DELLE COMPETENZE</vt:lpstr>
      <vt:lpstr>REPORTING</vt:lpstr>
      <vt:lpstr>LINK 1 – LINEE GUIDA - RISORSE - TERRITORIO </vt:lpstr>
      <vt:lpstr>LINK 2 – ESEMPI DI COMPITI DI REALTA’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E FORMAT DELL’ATTIVITÀ FORMATIVA</dc:title>
  <dc:creator>g c</dc:creator>
  <cp:lastModifiedBy>Alessandro Marinaro</cp:lastModifiedBy>
  <cp:revision>90</cp:revision>
  <dcterms:created xsi:type="dcterms:W3CDTF">2018-12-13T16:22:29Z</dcterms:created>
  <dcterms:modified xsi:type="dcterms:W3CDTF">2019-04-07T11:09:36Z</dcterms:modified>
</cp:coreProperties>
</file>